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8"/>
  </p:notesMasterIdLst>
  <p:handoutMasterIdLst>
    <p:handoutMasterId r:id="rId69"/>
  </p:handoutMasterIdLst>
  <p:sldIdLst>
    <p:sldId id="895" r:id="rId2"/>
    <p:sldId id="939" r:id="rId3"/>
    <p:sldId id="1009" r:id="rId4"/>
    <p:sldId id="1010" r:id="rId5"/>
    <p:sldId id="1015" r:id="rId6"/>
    <p:sldId id="1016" r:id="rId7"/>
    <p:sldId id="959" r:id="rId8"/>
    <p:sldId id="1039" r:id="rId9"/>
    <p:sldId id="1166" r:id="rId10"/>
    <p:sldId id="1167" r:id="rId11"/>
    <p:sldId id="1083" r:id="rId12"/>
    <p:sldId id="1168" r:id="rId13"/>
    <p:sldId id="1169" r:id="rId14"/>
    <p:sldId id="1086" r:id="rId15"/>
    <p:sldId id="1087" r:id="rId16"/>
    <p:sldId id="1082" r:id="rId17"/>
    <p:sldId id="964" r:id="rId18"/>
    <p:sldId id="1185" r:id="rId19"/>
    <p:sldId id="1023" r:id="rId20"/>
    <p:sldId id="1024" r:id="rId21"/>
    <p:sldId id="1025" r:id="rId22"/>
    <p:sldId id="1026" r:id="rId23"/>
    <p:sldId id="1027" r:id="rId24"/>
    <p:sldId id="1029" r:id="rId25"/>
    <p:sldId id="1031" r:id="rId26"/>
    <p:sldId id="1152" r:id="rId27"/>
    <p:sldId id="1183" r:id="rId28"/>
    <p:sldId id="1184" r:id="rId29"/>
    <p:sldId id="1170" r:id="rId30"/>
    <p:sldId id="1171" r:id="rId31"/>
    <p:sldId id="1156" r:id="rId32"/>
    <p:sldId id="1147" r:id="rId33"/>
    <p:sldId id="1177" r:id="rId34"/>
    <p:sldId id="1174" r:id="rId35"/>
    <p:sldId id="1175" r:id="rId36"/>
    <p:sldId id="1094" r:id="rId37"/>
    <p:sldId id="1178" r:id="rId38"/>
    <p:sldId id="1179" r:id="rId39"/>
    <p:sldId id="1180" r:id="rId40"/>
    <p:sldId id="1181" r:id="rId41"/>
    <p:sldId id="1182" r:id="rId42"/>
    <p:sldId id="1109" r:id="rId43"/>
    <p:sldId id="1110" r:id="rId44"/>
    <p:sldId id="966" r:id="rId45"/>
    <p:sldId id="1033" r:id="rId46"/>
    <p:sldId id="1165" r:id="rId47"/>
    <p:sldId id="1115" r:id="rId48"/>
    <p:sldId id="1116" r:id="rId49"/>
    <p:sldId id="986" r:id="rId50"/>
    <p:sldId id="1117" r:id="rId51"/>
    <p:sldId id="1186" r:id="rId52"/>
    <p:sldId id="1160" r:id="rId53"/>
    <p:sldId id="1187" r:id="rId54"/>
    <p:sldId id="1006" r:id="rId55"/>
    <p:sldId id="1000" r:id="rId56"/>
    <p:sldId id="1001" r:id="rId57"/>
    <p:sldId id="1002" r:id="rId58"/>
    <p:sldId id="1004" r:id="rId59"/>
    <p:sldId id="1005" r:id="rId60"/>
    <p:sldId id="902" r:id="rId61"/>
    <p:sldId id="903" r:id="rId62"/>
    <p:sldId id="1007" r:id="rId63"/>
    <p:sldId id="930" r:id="rId64"/>
    <p:sldId id="922" r:id="rId65"/>
    <p:sldId id="929" r:id="rId66"/>
    <p:sldId id="796" r:id="rId6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009"/>
            <p14:sldId id="1010"/>
            <p14:sldId id="1015"/>
            <p14:sldId id="1016"/>
            <p14:sldId id="959"/>
            <p14:sldId id="1039"/>
            <p14:sldId id="1166"/>
            <p14:sldId id="1167"/>
            <p14:sldId id="1083"/>
            <p14:sldId id="1168"/>
            <p14:sldId id="1169"/>
            <p14:sldId id="1086"/>
            <p14:sldId id="1087"/>
            <p14:sldId id="1082"/>
            <p14:sldId id="964"/>
            <p14:sldId id="1185"/>
            <p14:sldId id="1023"/>
            <p14:sldId id="1024"/>
            <p14:sldId id="1025"/>
            <p14:sldId id="1026"/>
            <p14:sldId id="1027"/>
            <p14:sldId id="1029"/>
            <p14:sldId id="1031"/>
            <p14:sldId id="1152"/>
            <p14:sldId id="1183"/>
            <p14:sldId id="1184"/>
            <p14:sldId id="1170"/>
            <p14:sldId id="1171"/>
            <p14:sldId id="1156"/>
            <p14:sldId id="1147"/>
            <p14:sldId id="1177"/>
            <p14:sldId id="1174"/>
            <p14:sldId id="1175"/>
            <p14:sldId id="1094"/>
            <p14:sldId id="1178"/>
            <p14:sldId id="1179"/>
            <p14:sldId id="1180"/>
            <p14:sldId id="1181"/>
            <p14:sldId id="1182"/>
            <p14:sldId id="1109"/>
            <p14:sldId id="1110"/>
            <p14:sldId id="966"/>
            <p14:sldId id="1033"/>
            <p14:sldId id="1165"/>
            <p14:sldId id="1115"/>
            <p14:sldId id="1116"/>
            <p14:sldId id="986"/>
            <p14:sldId id="1117"/>
            <p14:sldId id="1186"/>
            <p14:sldId id="1160"/>
            <p14:sldId id="1187"/>
            <p14:sldId id="1006"/>
            <p14:sldId id="1000"/>
            <p14:sldId id="1001"/>
            <p14:sldId id="1002"/>
            <p14:sldId id="1004"/>
            <p14:sldId id="1005"/>
            <p14:sldId id="902"/>
            <p14:sldId id="903"/>
            <p14:sldId id="1007"/>
            <p14:sldId id="930"/>
            <p14:sldId id="922"/>
            <p14:sldId id="929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B04432"/>
    <a:srgbClr val="FB8E20"/>
    <a:srgbClr val="36544F"/>
    <a:srgbClr val="1778B8"/>
    <a:srgbClr val="D4EBE9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56"/>
    <p:restoredTop sz="96911" autoAdjust="0"/>
  </p:normalViewPr>
  <p:slideViewPr>
    <p:cSldViewPr snapToGrid="0" snapToObjects="1">
      <p:cViewPr>
        <p:scale>
          <a:sx n="187" d="100"/>
          <a:sy n="187" d="100"/>
        </p:scale>
        <p:origin x="3000" y="2000"/>
      </p:cViewPr>
      <p:guideLst>
        <p:guide orient="horz" pos="2160"/>
        <p:guide pos="312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28.09.20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28.09.20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en.wikipedia.org/wiki/Copy-on-write" TargetMode="Externa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concurrent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reactjs.org/concurrent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 descr="Ein Bild, das Natur, Brett, Wasser, sitzend enthält.&#10;&#10;Automatisch generierte Beschreibung">
            <a:extLst>
              <a:ext uri="{FF2B5EF4-FFF2-40B4-BE49-F238E27FC236}">
                <a16:creationId xmlns:a16="http://schemas.microsoft.com/office/drawing/2014/main" id="{E269C670-0A3D-2B4C-B909-6BCDA801E3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40" r="8361"/>
          <a:stretch/>
        </p:blipFill>
        <p:spPr>
          <a:xfrm>
            <a:off x="-11162" y="0"/>
            <a:ext cx="9939484" cy="6866831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2324" y="1"/>
            <a:ext cx="9950646" cy="6067776"/>
          </a:xfrm>
          <a:prstGeom prst="rect">
            <a:avLst/>
          </a:prstGeom>
          <a:solidFill>
            <a:srgbClr val="D4EBE9">
              <a:alpha val="5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271282" y="2270681"/>
            <a:ext cx="10277008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6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999458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Online | September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1" y="5357092"/>
            <a:ext cx="4853831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react.schule</a:t>
            </a:r>
            <a:r>
              <a:rPr lang="de-DE" b="1" dirty="0">
                <a:solidFill>
                  <a:srgbClr val="36544F"/>
                </a:solidFill>
              </a:rPr>
              <a:t>/enterjs-2020-react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1101492" y="1970620"/>
            <a:ext cx="5001133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9E60B8"/>
                </a:solidFill>
                <a:latin typeface="Montserrat" charset="0"/>
              </a:rPr>
              <a:t>Fortgeschrittene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01492" y="4707150"/>
            <a:ext cx="485382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4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Pattern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464183" y="682094"/>
            <a:ext cx="497764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Komplexer</a:t>
            </a:r>
            <a:endParaRPr lang="de-DE" sz="20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-2" y="2305413"/>
            <a:ext cx="9905999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1778B8"/>
                </a:solidFill>
                <a:latin typeface="Source Sans Pro" panose="020B0503030403020204" pitchFamily="34" charset="77"/>
              </a:rPr>
              <a:t>Zustand</a:t>
            </a:r>
            <a:endParaRPr lang="de-DE" b="1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0C8FF9E-36DF-2C4C-8DC2-3D2A184D2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Ziel: Zustand konsistent halten</a:t>
            </a:r>
          </a:p>
        </p:txBody>
      </p:sp>
    </p:spTree>
    <p:extLst>
      <p:ext uri="{BB962C8B-B14F-4D97-AF65-F5344CB8AC3E}">
        <p14:creationId xmlns:p14="http://schemas.microsoft.com/office/powerpoint/2010/main" val="3010460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Erinnerung: </a:t>
            </a:r>
            <a:r>
              <a:rPr lang="de-DE" dirty="0" err="1"/>
              <a:t>useApi</a:t>
            </a:r>
            <a:r>
              <a:rPr lang="de-DE" dirty="0"/>
              <a:t>-Hook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3798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Der </a:t>
            </a:r>
            <a:r>
              <a:rPr lang="de-DE" dirty="0" err="1"/>
              <a:t>useApi</a:t>
            </a:r>
            <a:r>
              <a:rPr lang="de-DE" dirty="0"/>
              <a:t>-Hook etwas realistischer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zweiter Zustand,  für den Request Status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9853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Der </a:t>
            </a:r>
            <a:r>
              <a:rPr lang="de-DE" dirty="0" err="1"/>
              <a:t>useApi</a:t>
            </a:r>
            <a:r>
              <a:rPr lang="de-DE" dirty="0"/>
              <a:t>-Hook etwas realistischer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zweiter Zustand,  für den Request Status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464410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Fehleranfällig!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 würden,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 im Fehlerfall?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/>
          <p:nvPr/>
        </p:nvCxnSpPr>
        <p:spPr>
          <a:xfrm flipH="1" flipV="1">
            <a:off x="3466769" y="3808675"/>
            <a:ext cx="2464904" cy="30214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150581" y="4723076"/>
            <a:ext cx="1860606" cy="230587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0112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Der </a:t>
            </a:r>
            <a:r>
              <a:rPr lang="de-DE" dirty="0" err="1"/>
              <a:t>useApi</a:t>
            </a:r>
            <a:r>
              <a:rPr lang="de-DE" dirty="0"/>
              <a:t>-Hook etwas realistischer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...und noch ein Zustand: für die Fehler 😱 😱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7737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Noch komplexer: Fehlerzustand!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nicht 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zurücksetzen?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oder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  <a:p>
            <a:endParaRPr lang="de-DE" sz="105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...oder hier?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>
            <a:cxnSpLocks/>
          </p:cNvCxnSpPr>
          <p:nvPr/>
        </p:nvCxnSpPr>
        <p:spPr>
          <a:xfrm flipH="1" flipV="1">
            <a:off x="3275937" y="4341412"/>
            <a:ext cx="2735250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341413" y="5486400"/>
            <a:ext cx="1669773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DF6714E3-396F-6442-81A8-39D75770AD99}"/>
              </a:ext>
            </a:extLst>
          </p:cNvPr>
          <p:cNvCxnSpPr>
            <a:cxnSpLocks/>
          </p:cNvCxnSpPr>
          <p:nvPr/>
        </p:nvCxnSpPr>
        <p:spPr>
          <a:xfrm flipH="1" flipV="1">
            <a:off x="4579951" y="5987332"/>
            <a:ext cx="1431234" cy="2687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772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Komplexer Zustand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716617B-88E0-D54B-BDA8-8EB06CEBB491}"/>
              </a:ext>
            </a:extLst>
          </p:cNvPr>
          <p:cNvSpPr/>
          <p:nvPr/>
        </p:nvSpPr>
        <p:spPr>
          <a:xfrm>
            <a:off x="4774425" y="3906905"/>
            <a:ext cx="6890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👉 Diese "Teilzustände" sind nicht unabhängig!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ABEDF42-87A2-874F-B166-66956BE83976}"/>
              </a:ext>
            </a:extLst>
          </p:cNvPr>
          <p:cNvCxnSpPr>
            <a:cxnSpLocks/>
          </p:cNvCxnSpPr>
          <p:nvPr/>
        </p:nvCxnSpPr>
        <p:spPr>
          <a:xfrm flipV="1">
            <a:off x="7172328" y="2870422"/>
            <a:ext cx="564291" cy="10364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783C131-CDBF-A74C-B1C6-57FE173C681A}"/>
              </a:ext>
            </a:extLst>
          </p:cNvPr>
          <p:cNvCxnSpPr>
            <a:cxnSpLocks/>
          </p:cNvCxnSpPr>
          <p:nvPr/>
        </p:nvCxnSpPr>
        <p:spPr>
          <a:xfrm flipV="1">
            <a:off x="7044856" y="3140765"/>
            <a:ext cx="254944" cy="76614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1D7165C-E948-FD4E-B67E-C22C7C3A8561}"/>
              </a:ext>
            </a:extLst>
          </p:cNvPr>
          <p:cNvCxnSpPr>
            <a:cxnSpLocks/>
          </p:cNvCxnSpPr>
          <p:nvPr/>
        </p:nvCxnSpPr>
        <p:spPr>
          <a:xfrm flipH="1" flipV="1">
            <a:off x="5737311" y="3429000"/>
            <a:ext cx="1197232" cy="47790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900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Komplexer Zustand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Objekte bei "komplexem" Zustand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null,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7C09212-2A7C-524C-B607-47CF16B44961}"/>
              </a:ext>
            </a:extLst>
          </p:cNvPr>
          <p:cNvSpPr/>
          <p:nvPr/>
        </p:nvSpPr>
        <p:spPr>
          <a:xfrm>
            <a:off x="7097365" y="3915696"/>
            <a:ext cx="2938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Ein "logischer" Zustand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D54000F3-82CB-9D42-AE45-CD4100B25C71}"/>
              </a:ext>
            </a:extLst>
          </p:cNvPr>
          <p:cNvCxnSpPr>
            <a:cxnSpLocks/>
          </p:cNvCxnSpPr>
          <p:nvPr/>
        </p:nvCxnSpPr>
        <p:spPr>
          <a:xfrm flipH="1" flipV="1">
            <a:off x="5080883" y="3802276"/>
            <a:ext cx="2041385" cy="356256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07F245D-D429-2646-8B2C-C116787832FF}"/>
              </a:ext>
            </a:extLst>
          </p:cNvPr>
          <p:cNvCxnSpPr>
            <a:cxnSpLocks/>
          </p:cNvCxnSpPr>
          <p:nvPr/>
        </p:nvCxnSpPr>
        <p:spPr>
          <a:xfrm flipH="1">
            <a:off x="6345141" y="4214338"/>
            <a:ext cx="777127" cy="41332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4D0D839-3BEC-4844-BB9A-5835B883B8B0}"/>
              </a:ext>
            </a:extLst>
          </p:cNvPr>
          <p:cNvCxnSpPr>
            <a:cxnSpLocks/>
          </p:cNvCxnSpPr>
          <p:nvPr/>
        </p:nvCxnSpPr>
        <p:spPr>
          <a:xfrm flipH="1">
            <a:off x="6733706" y="4214338"/>
            <a:ext cx="454273" cy="66631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D57F4F1-FD87-594A-B86A-F91DA9CAA53C}"/>
              </a:ext>
            </a:extLst>
          </p:cNvPr>
          <p:cNvCxnSpPr>
            <a:cxnSpLocks/>
          </p:cNvCxnSpPr>
          <p:nvPr/>
        </p:nvCxnSpPr>
        <p:spPr>
          <a:xfrm flipH="1" flipV="1">
            <a:off x="6627447" y="3136010"/>
            <a:ext cx="494821" cy="96435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9594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Empfehlung: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Einfachen State </a:t>
            </a:r>
            <a:r>
              <a:rPr lang="de-DE" b="0" dirty="0">
                <a:solidFill>
                  <a:srgbClr val="36544F"/>
                </a:solidFill>
              </a:rPr>
              <a:t>für unabhängige Werte verwenden (z.B. Felder im Eingabefeld)</a:t>
            </a:r>
          </a:p>
          <a:p>
            <a:r>
              <a:rPr lang="de-DE" dirty="0">
                <a:solidFill>
                  <a:srgbClr val="9E60B8"/>
                </a:solidFill>
              </a:rPr>
              <a:t>Komplexen State </a:t>
            </a:r>
            <a:r>
              <a:rPr lang="de-DE" b="0" dirty="0">
                <a:solidFill>
                  <a:srgbClr val="36544F"/>
                </a:solidFill>
              </a:rPr>
              <a:t>für Werte, die in der Regel gemeinsam geändert werden und bei denen keine inkonsistenten Zustände entstehen sollen</a:t>
            </a:r>
          </a:p>
        </p:txBody>
      </p:sp>
    </p:spTree>
    <p:extLst>
      <p:ext uri="{BB962C8B-B14F-4D97-AF65-F5344CB8AC3E}">
        <p14:creationId xmlns:p14="http://schemas.microsoft.com/office/powerpoint/2010/main" val="40184236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Komplexer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Problem: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Je komplexer der Zustand, desto komplexer dessen Verwaltung</a:t>
            </a:r>
            <a:endParaRPr lang="de-DE" b="0" dirty="0">
              <a:solidFill>
                <a:srgbClr val="36544F"/>
              </a:solidFill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Soll der Zustand in der Komponente verbleiben?</a:t>
            </a:r>
          </a:p>
          <a:p>
            <a:pPr lvl="1"/>
            <a:r>
              <a:rPr lang="de-DE" dirty="0"/>
              <a:t>Was ist mit Testen?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Was ist mit Wiederverwendbarkeit (außerhalb von React z.B.)</a:t>
            </a:r>
          </a:p>
        </p:txBody>
      </p:sp>
    </p:spTree>
    <p:extLst>
      <p:ext uri="{BB962C8B-B14F-4D97-AF65-F5344CB8AC3E}">
        <p14:creationId xmlns:p14="http://schemas.microsoft.com/office/powerpoint/2010/main" val="28208107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243676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Actions sind einfache JavaScript-Objekte</a:t>
            </a:r>
          </a:p>
          <a:p>
            <a:pPr marL="0" indent="0">
              <a:buNone/>
            </a:pPr>
            <a:r>
              <a:rPr lang="de-DE" sz="1600" dirty="0">
                <a:solidFill>
                  <a:srgbClr val="9E60B8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Beispiel: Lebenszyklus eines API </a:t>
            </a:r>
            <a:r>
              <a:rPr lang="de-DE" sz="1600" dirty="0" err="1">
                <a:solidFill>
                  <a:srgbClr val="9E60B8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Requests</a:t>
            </a:r>
            <a:endParaRPr lang="de-DE" sz="1600" dirty="0">
              <a:solidFill>
                <a:srgbClr val="9E60B8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2072149" y="2848673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"LOAD_FINISHED",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 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11158-E2FC-1341-9B44-F496C77052BB}"/>
              </a:ext>
            </a:extLst>
          </p:cNvPr>
          <p:cNvSpPr txBox="1"/>
          <p:nvPr/>
        </p:nvSpPr>
        <p:spPr>
          <a:xfrm>
            <a:off x="6520576" y="3059668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Type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2C07BB-4117-9E49-8F90-9D216EE35265}"/>
              </a:ext>
            </a:extLst>
          </p:cNvPr>
          <p:cNvSpPr txBox="1"/>
          <p:nvPr/>
        </p:nvSpPr>
        <p:spPr>
          <a:xfrm>
            <a:off x="2072149" y="4442247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"LOAD_FAILED",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BE1316-9712-D845-BA2F-0C3D8E626CC7}"/>
              </a:ext>
            </a:extLst>
          </p:cNvPr>
          <p:cNvSpPr txBox="1"/>
          <p:nvPr/>
        </p:nvSpPr>
        <p:spPr>
          <a:xfrm>
            <a:off x="2072149" y="5749128"/>
            <a:ext cx="3871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"FETCH_START"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AF2C9DA-D391-5C4E-B88E-2C0D6F5404EA}"/>
              </a:ext>
            </a:extLst>
          </p:cNvPr>
          <p:cNvCxnSpPr/>
          <p:nvPr/>
        </p:nvCxnSpPr>
        <p:spPr>
          <a:xfrm flipH="1">
            <a:off x="5579671" y="3261963"/>
            <a:ext cx="911087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118B0F9-5DCC-6F46-9245-2BF8AC2D107C}"/>
              </a:ext>
            </a:extLst>
          </p:cNvPr>
          <p:cNvSpPr txBox="1"/>
          <p:nvPr/>
        </p:nvSpPr>
        <p:spPr>
          <a:xfrm>
            <a:off x="6140189" y="3429000"/>
            <a:ext cx="118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Payload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8DA7EC20-4FC2-AE40-B7C0-FB53505E5A18}"/>
              </a:ext>
            </a:extLst>
          </p:cNvPr>
          <p:cNvCxnSpPr>
            <a:cxnSpLocks/>
          </p:cNvCxnSpPr>
          <p:nvPr/>
        </p:nvCxnSpPr>
        <p:spPr>
          <a:xfrm flipH="1">
            <a:off x="4848101" y="3631295"/>
            <a:ext cx="1262271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518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329059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536923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LOAD_FAILED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LOAD_FINISHED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throw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Error("Invalid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!")</a:t>
            </a:r>
            <a:r>
              <a:rPr lang="de-DE" dirty="0">
                <a:solidFill>
                  <a:srgbClr val="C0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767946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Hook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Verwenden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type: "FETCH_START"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{type: "LOAD_FINISHED",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response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6920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wiederverwendbar, nicht React-spezifisch</a:t>
            </a:r>
          </a:p>
          <a:p>
            <a:r>
              <a:rPr lang="de-DE" b="0" dirty="0">
                <a:solidFill>
                  <a:srgbClr val="36544F"/>
                </a:solidFill>
              </a:rPr>
              <a:t>Komplette Logik zur Behandlung des Zustandes an einer zentralen Stelle</a:t>
            </a:r>
          </a:p>
          <a:p>
            <a:r>
              <a:rPr lang="de-DE" b="0" dirty="0">
                <a:solidFill>
                  <a:srgbClr val="36544F"/>
                </a:solidFill>
              </a:rPr>
              <a:t>Bei späterer Migration nach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können sie weiterverwendet werden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r>
              <a:rPr lang="de-DE" b="0" dirty="0">
                <a:solidFill>
                  <a:srgbClr val="36544F"/>
                </a:solidFill>
              </a:rPr>
              <a:t>Arbeiten mit </a:t>
            </a:r>
            <a:r>
              <a:rPr lang="de-DE" b="0" dirty="0" err="1">
                <a:solidFill>
                  <a:srgbClr val="36544F"/>
                </a:solidFill>
              </a:rPr>
              <a:t>immutable</a:t>
            </a:r>
            <a:r>
              <a:rPr lang="de-DE" b="0" dirty="0">
                <a:solidFill>
                  <a:srgbClr val="36544F"/>
                </a:solidFill>
              </a:rPr>
              <a:t> State anstrengend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6347495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Arbeiten mit komplexem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immer</a:t>
            </a:r>
            <a:r>
              <a:rPr lang="de-DE" b="0" dirty="0">
                <a:solidFill>
                  <a:srgbClr val="36544F"/>
                </a:solidFill>
              </a:rPr>
              <a:t> erlaubt </a:t>
            </a:r>
            <a:r>
              <a:rPr lang="de-DE" b="0" dirty="0" err="1">
                <a:solidFill>
                  <a:srgbClr val="36544F"/>
                </a:solidFill>
              </a:rPr>
              <a:t>mutable</a:t>
            </a:r>
            <a:r>
              <a:rPr lang="de-DE" b="0" dirty="0">
                <a:solidFill>
                  <a:srgbClr val="36544F"/>
                </a:solidFill>
              </a:rPr>
              <a:t> Code zu schreiben, der "normal" aussieht</a:t>
            </a:r>
          </a:p>
          <a:p>
            <a:pPr marL="0" indent="0">
              <a:buNone/>
            </a:pPr>
            <a:r>
              <a:rPr lang="de-DE" sz="1600" b="0" dirty="0">
                <a:solidFill>
                  <a:srgbClr val="36544F"/>
                </a:solidFill>
              </a:rPr>
              <a:t>https://</a:t>
            </a:r>
            <a:r>
              <a:rPr lang="de-DE" sz="1600" b="0" dirty="0" err="1">
                <a:solidFill>
                  <a:srgbClr val="36544F"/>
                </a:solidFill>
              </a:rPr>
              <a:t>immerjs.github.io</a:t>
            </a:r>
            <a:r>
              <a:rPr lang="de-DE" sz="1600" b="0" dirty="0">
                <a:solidFill>
                  <a:srgbClr val="36544F"/>
                </a:solidFill>
              </a:rPr>
              <a:t>/immer/</a:t>
            </a:r>
            <a:r>
              <a:rPr lang="de-DE" sz="1600" b="0" dirty="0" err="1">
                <a:solidFill>
                  <a:srgbClr val="36544F"/>
                </a:solidFill>
              </a:rPr>
              <a:t>docs</a:t>
            </a:r>
            <a:r>
              <a:rPr lang="de-DE" sz="1600" b="0" dirty="0">
                <a:solidFill>
                  <a:srgbClr val="36544F"/>
                </a:solidFill>
              </a:rPr>
              <a:t>/</a:t>
            </a:r>
            <a:r>
              <a:rPr lang="de-DE" sz="1600" b="0" dirty="0" err="1">
                <a:solidFill>
                  <a:srgbClr val="36544F"/>
                </a:solidFill>
              </a:rPr>
              <a:t>introduction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6C7E725-344E-064C-9BAF-E65FC94444D5}"/>
              </a:ext>
            </a:extLst>
          </p:cNvPr>
          <p:cNvSpPr/>
          <p:nvPr/>
        </p:nvSpPr>
        <p:spPr>
          <a:xfrm>
            <a:off x="1181745" y="2215053"/>
            <a:ext cx="668751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Immer (German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: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always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)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a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tiny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package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that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allows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you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work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immutable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state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in a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more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convenient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way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.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based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on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copy-on-write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mechanism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2061E8-E38A-B84D-BDFB-9DFAC89DA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067" y="3719617"/>
            <a:ext cx="5718875" cy="2222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4832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Beispiel: immer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Funktioniert überall, wo mit Objekten gearbeitet wird (State,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, ...)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ES6: Anpassen eines Objektes in einer Liste an einem Objekt...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handleMailChange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user.contacts.map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(c =&gt;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{ ...c, mail: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: c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353308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Beispiel: immer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Funktioniert überall, wo mit Objekten gearbeitet wird (State,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, ...)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4924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produce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"immer";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ES6: Anpassen eines Objektes in einer Liste an einem Objekt...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handleMailChange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user.contacts.map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(c =&gt;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{ ...c, mail: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: c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immer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handleMailChange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newMail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produce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draft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ix =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draft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.contacts.findIndex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(c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===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contactId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draft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.contacts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[ix].type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  </a:t>
            </a:r>
          </a:p>
        </p:txBody>
      </p:sp>
    </p:spTree>
    <p:extLst>
      <p:ext uri="{BB962C8B-B14F-4D97-AF65-F5344CB8AC3E}">
        <p14:creationId xmlns:p14="http://schemas.microsoft.com/office/powerpoint/2010/main" val="9257750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Ziel: Zusammenspiel von Komponenten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584937" y="2402185"/>
            <a:ext cx="6736139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Daten</a:t>
            </a:r>
            <a:endParaRPr lang="de-DE" sz="28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1301806"/>
            <a:ext cx="9905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Globale </a:t>
            </a:r>
            <a:endParaRPr lang="de-DE" b="1" dirty="0">
              <a:solidFill>
                <a:srgbClr val="FB8E20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925320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3177517" y="682094"/>
            <a:ext cx="3550972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Custom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-2" y="2305413"/>
            <a:ext cx="9905999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Hooks</a:t>
            </a:r>
            <a:endParaRPr lang="de-DE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0C8FF9E-36DF-2C4C-8DC2-3D2A184D2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Ziel: (Infrastruktur-)Code wiederverwenden</a:t>
            </a: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Beispiele für globale Daten ("Klassiker")</a:t>
            </a:r>
          </a:p>
          <a:p>
            <a:r>
              <a:rPr lang="de-DE" b="0" dirty="0">
                <a:solidFill>
                  <a:srgbClr val="36544F"/>
                </a:solidFill>
              </a:rPr>
              <a:t>Angemeldeter Benutzer mit seinen Rollen</a:t>
            </a:r>
          </a:p>
          <a:p>
            <a:r>
              <a:rPr lang="de-DE" b="0" dirty="0">
                <a:solidFill>
                  <a:srgbClr val="36544F"/>
                </a:solidFill>
              </a:rPr>
              <a:t>Aktuelles </a:t>
            </a:r>
            <a:r>
              <a:rPr lang="de-DE" b="0" dirty="0" err="1">
                <a:solidFill>
                  <a:srgbClr val="36544F"/>
                </a:solidFill>
              </a:rPr>
              <a:t>Theme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Geladene Daten (Cache)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1821351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Globale Daten: Durchreichen von Properties ("Klassiker")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FD92397-5609-7C45-A702-DF1F3D8298E7}"/>
              </a:ext>
            </a:extLst>
          </p:cNvPr>
          <p:cNvSpPr/>
          <p:nvPr/>
        </p:nvSpPr>
        <p:spPr>
          <a:xfrm>
            <a:off x="859692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C07E25-1182-C24B-89C0-CD7971607ED0}"/>
              </a:ext>
            </a:extLst>
          </p:cNvPr>
          <p:cNvSpPr/>
          <p:nvPr/>
        </p:nvSpPr>
        <p:spPr>
          <a:xfrm>
            <a:off x="859691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7296CC7-F152-9848-B7F3-CB05CF2CBAF8}"/>
              </a:ext>
            </a:extLst>
          </p:cNvPr>
          <p:cNvSpPr/>
          <p:nvPr/>
        </p:nvSpPr>
        <p:spPr>
          <a:xfrm>
            <a:off x="859690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6DDE66A-8624-A143-B258-6E599F21BE18}"/>
              </a:ext>
            </a:extLst>
          </p:cNvPr>
          <p:cNvSpPr/>
          <p:nvPr/>
        </p:nvSpPr>
        <p:spPr>
          <a:xfrm>
            <a:off x="859689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F48FDB9-A1DE-5544-A77E-0B04BB798405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110153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2F00F70-10E7-0F40-99E9-ECBE2C0A50A5}"/>
              </a:ext>
            </a:extLst>
          </p:cNvPr>
          <p:cNvCxnSpPr/>
          <p:nvPr/>
        </p:nvCxnSpPr>
        <p:spPr>
          <a:xfrm flipH="1">
            <a:off x="2110150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4E26634-2D7C-E849-A02C-3D62BCD587E6}"/>
              </a:ext>
            </a:extLst>
          </p:cNvPr>
          <p:cNvCxnSpPr/>
          <p:nvPr/>
        </p:nvCxnSpPr>
        <p:spPr>
          <a:xfrm flipH="1">
            <a:off x="2110149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22838AB7-37D5-5644-9A41-9D127AB11C45}"/>
              </a:ext>
            </a:extLst>
          </p:cNvPr>
          <p:cNvSpPr/>
          <p:nvPr/>
        </p:nvSpPr>
        <p:spPr>
          <a:xfrm>
            <a:off x="2166519" y="2753944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C7476034-CF6D-6B43-AE1C-B11A9BB573AC}"/>
              </a:ext>
            </a:extLst>
          </p:cNvPr>
          <p:cNvSpPr/>
          <p:nvPr/>
        </p:nvSpPr>
        <p:spPr>
          <a:xfrm>
            <a:off x="2166519" y="3852072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E12BAD49-44EF-8347-A0C5-E643CB1528BA}"/>
              </a:ext>
            </a:extLst>
          </p:cNvPr>
          <p:cNvSpPr/>
          <p:nvPr/>
        </p:nvSpPr>
        <p:spPr>
          <a:xfrm>
            <a:off x="2169834" y="4950789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5B827E-32B7-3D4D-A531-E422E6BFB523}"/>
              </a:ext>
            </a:extLst>
          </p:cNvPr>
          <p:cNvSpPr/>
          <p:nvPr/>
        </p:nvSpPr>
        <p:spPr>
          <a:xfrm>
            <a:off x="589805" y="6023860"/>
            <a:ext cx="55162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Klassisch: 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werden per Properties durchgereicht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4DF7460D-D845-674A-B342-9AA3771669BC}"/>
              </a:ext>
            </a:extLst>
          </p:cNvPr>
          <p:cNvSpPr/>
          <p:nvPr/>
        </p:nvSpPr>
        <p:spPr>
          <a:xfrm>
            <a:off x="3607047" y="1820952"/>
            <a:ext cx="29383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</a:t>
            </a:r>
            <a:r>
              <a:rPr lang="de-DE" sz="1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Theme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1E178D1C-385D-C846-9CC9-FE921512BCAE}"/>
              </a:ext>
            </a:extLst>
          </p:cNvPr>
          <p:cNvCxnSpPr>
            <a:cxnSpLocks/>
          </p:cNvCxnSpPr>
          <p:nvPr/>
        </p:nvCxnSpPr>
        <p:spPr>
          <a:xfrm flipH="1">
            <a:off x="3360615" y="2115403"/>
            <a:ext cx="808776" cy="191011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CDA800AE-9894-BD4C-91DF-33848C010CCD}"/>
              </a:ext>
            </a:extLst>
          </p:cNvPr>
          <p:cNvSpPr/>
          <p:nvPr/>
        </p:nvSpPr>
        <p:spPr>
          <a:xfrm>
            <a:off x="3485857" y="4828598"/>
            <a:ext cx="29383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Button,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der das </a:t>
            </a:r>
            <a:r>
              <a:rPr lang="de-DE" sz="1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Theme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 benötigt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FFD6C1B8-AB2C-CE43-A27E-FD160DB42071}"/>
              </a:ext>
            </a:extLst>
          </p:cNvPr>
          <p:cNvCxnSpPr>
            <a:cxnSpLocks/>
          </p:cNvCxnSpPr>
          <p:nvPr/>
        </p:nvCxnSpPr>
        <p:spPr>
          <a:xfrm flipH="1">
            <a:off x="3360615" y="5375478"/>
            <a:ext cx="808776" cy="191011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68156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React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FD92397-5609-7C45-A702-DF1F3D8298E7}"/>
              </a:ext>
            </a:extLst>
          </p:cNvPr>
          <p:cNvSpPr/>
          <p:nvPr/>
        </p:nvSpPr>
        <p:spPr>
          <a:xfrm>
            <a:off x="859692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C07E25-1182-C24B-89C0-CD7971607ED0}"/>
              </a:ext>
            </a:extLst>
          </p:cNvPr>
          <p:cNvSpPr/>
          <p:nvPr/>
        </p:nvSpPr>
        <p:spPr>
          <a:xfrm>
            <a:off x="859691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7296CC7-F152-9848-B7F3-CB05CF2CBAF8}"/>
              </a:ext>
            </a:extLst>
          </p:cNvPr>
          <p:cNvSpPr/>
          <p:nvPr/>
        </p:nvSpPr>
        <p:spPr>
          <a:xfrm>
            <a:off x="859690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6DDE66A-8624-A143-B258-6E599F21BE18}"/>
              </a:ext>
            </a:extLst>
          </p:cNvPr>
          <p:cNvSpPr/>
          <p:nvPr/>
        </p:nvSpPr>
        <p:spPr>
          <a:xfrm>
            <a:off x="859689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F48FDB9-A1DE-5544-A77E-0B04BB798405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110153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2F00F70-10E7-0F40-99E9-ECBE2C0A50A5}"/>
              </a:ext>
            </a:extLst>
          </p:cNvPr>
          <p:cNvCxnSpPr/>
          <p:nvPr/>
        </p:nvCxnSpPr>
        <p:spPr>
          <a:xfrm flipH="1">
            <a:off x="2110150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4E26634-2D7C-E849-A02C-3D62BCD587E6}"/>
              </a:ext>
            </a:extLst>
          </p:cNvPr>
          <p:cNvCxnSpPr/>
          <p:nvPr/>
        </p:nvCxnSpPr>
        <p:spPr>
          <a:xfrm flipH="1">
            <a:off x="2110149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22838AB7-37D5-5644-9A41-9D127AB11C45}"/>
              </a:ext>
            </a:extLst>
          </p:cNvPr>
          <p:cNvSpPr/>
          <p:nvPr/>
        </p:nvSpPr>
        <p:spPr>
          <a:xfrm>
            <a:off x="2166519" y="2753944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C7476034-CF6D-6B43-AE1C-B11A9BB573AC}"/>
              </a:ext>
            </a:extLst>
          </p:cNvPr>
          <p:cNvSpPr/>
          <p:nvPr/>
        </p:nvSpPr>
        <p:spPr>
          <a:xfrm>
            <a:off x="2166519" y="3852072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E12BAD49-44EF-8347-A0C5-E643CB1528BA}"/>
              </a:ext>
            </a:extLst>
          </p:cNvPr>
          <p:cNvSpPr/>
          <p:nvPr/>
        </p:nvSpPr>
        <p:spPr>
          <a:xfrm>
            <a:off x="2169834" y="4950789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5B827E-32B7-3D4D-A531-E422E6BFB523}"/>
              </a:ext>
            </a:extLst>
          </p:cNvPr>
          <p:cNvSpPr/>
          <p:nvPr/>
        </p:nvSpPr>
        <p:spPr>
          <a:xfrm>
            <a:off x="589805" y="6023860"/>
            <a:ext cx="472757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werden per Properties durchgereicht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41F053C-1467-3941-8CA8-1974A19D9CD0}"/>
              </a:ext>
            </a:extLst>
          </p:cNvPr>
          <p:cNvSpPr/>
          <p:nvPr/>
        </p:nvSpPr>
        <p:spPr>
          <a:xfrm>
            <a:off x="5653349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0733FEE-8B7F-5B46-ADD4-FAFFC52D2EDB}"/>
              </a:ext>
            </a:extLst>
          </p:cNvPr>
          <p:cNvSpPr/>
          <p:nvPr/>
        </p:nvSpPr>
        <p:spPr>
          <a:xfrm>
            <a:off x="5653348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BAC7EC-C7B3-3B4B-9749-D80CAE5B95F8}"/>
              </a:ext>
            </a:extLst>
          </p:cNvPr>
          <p:cNvSpPr/>
          <p:nvPr/>
        </p:nvSpPr>
        <p:spPr>
          <a:xfrm>
            <a:off x="5653347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4EC8A4C9-B58B-DF4D-91A9-D30C450FD12A}"/>
              </a:ext>
            </a:extLst>
          </p:cNvPr>
          <p:cNvSpPr/>
          <p:nvPr/>
        </p:nvSpPr>
        <p:spPr>
          <a:xfrm>
            <a:off x="5653346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8BC8D7B-FD7E-674B-B252-0AB68FDF913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flipH="1">
            <a:off x="6903810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68813C56-5238-D94A-BE0B-12B534EBCD71}"/>
              </a:ext>
            </a:extLst>
          </p:cNvPr>
          <p:cNvCxnSpPr/>
          <p:nvPr/>
        </p:nvCxnSpPr>
        <p:spPr>
          <a:xfrm flipH="1">
            <a:off x="6903807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1802482-2B0B-CA41-A4D3-EEFE6AB3F9EB}"/>
              </a:ext>
            </a:extLst>
          </p:cNvPr>
          <p:cNvCxnSpPr/>
          <p:nvPr/>
        </p:nvCxnSpPr>
        <p:spPr>
          <a:xfrm flipH="1">
            <a:off x="6903806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bgerundetes Rechteck 24">
            <a:extLst>
              <a:ext uri="{FF2B5EF4-FFF2-40B4-BE49-F238E27FC236}">
                <a16:creationId xmlns:a16="http://schemas.microsoft.com/office/drawing/2014/main" id="{45897CF5-73F4-9842-B1E0-F639591666CA}"/>
              </a:ext>
            </a:extLst>
          </p:cNvPr>
          <p:cNvSpPr/>
          <p:nvPr/>
        </p:nvSpPr>
        <p:spPr>
          <a:xfrm>
            <a:off x="7892075" y="1923267"/>
            <a:ext cx="921056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provider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6C2F421C-7813-CF4D-9030-71731BF6A4EB}"/>
              </a:ext>
            </a:extLst>
          </p:cNvPr>
          <p:cNvSpPr/>
          <p:nvPr/>
        </p:nvSpPr>
        <p:spPr>
          <a:xfrm>
            <a:off x="8037565" y="5205720"/>
            <a:ext cx="890969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consumer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BC63BD1-917C-6F42-9CEA-7D47C21F5EEE}"/>
              </a:ext>
            </a:extLst>
          </p:cNvPr>
          <p:cNvSpPr/>
          <p:nvPr/>
        </p:nvSpPr>
        <p:spPr>
          <a:xfrm>
            <a:off x="5563216" y="6007372"/>
            <a:ext cx="33986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 werden mit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b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bereitgestellt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6EB4F44-E35F-7544-909D-AD272454199C}"/>
              </a:ext>
            </a:extLst>
          </p:cNvPr>
          <p:cNvCxnSpPr>
            <a:cxnSpLocks/>
          </p:cNvCxnSpPr>
          <p:nvPr/>
        </p:nvCxnSpPr>
        <p:spPr>
          <a:xfrm flipH="1">
            <a:off x="8536890" y="2115769"/>
            <a:ext cx="1" cy="3089951"/>
          </a:xfrm>
          <a:prstGeom prst="straightConnector1">
            <a:avLst/>
          </a:prstGeom>
          <a:ln w="28575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D465FE63-B305-724C-A59E-24B0BE859B38}"/>
              </a:ext>
            </a:extLst>
          </p:cNvPr>
          <p:cNvSpPr/>
          <p:nvPr/>
        </p:nvSpPr>
        <p:spPr>
          <a:xfrm>
            <a:off x="3607047" y="1820952"/>
            <a:ext cx="293834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</a:t>
            </a:r>
            <a:r>
              <a:rPr lang="de-DE" sz="1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Theme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91D71DD6-8419-C849-9E36-94846D8CD638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885899" y="2176818"/>
            <a:ext cx="767450" cy="129596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CDAA005C-50EC-864F-B3AF-8E0C072B564E}"/>
              </a:ext>
            </a:extLst>
          </p:cNvPr>
          <p:cNvSpPr/>
          <p:nvPr/>
        </p:nvSpPr>
        <p:spPr>
          <a:xfrm>
            <a:off x="3485857" y="4828598"/>
            <a:ext cx="29383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Button,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der das </a:t>
            </a:r>
            <a:r>
              <a:rPr lang="de-DE" sz="1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Theme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 benötigt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62019316-1313-E64B-81EB-1CA617A72C8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763069" y="5351818"/>
            <a:ext cx="890277" cy="216938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8218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React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Muss nicht "ganz" global sein, auch mehrere </a:t>
            </a:r>
            <a:r>
              <a:rPr lang="de-DE" b="0" dirty="0" err="1">
                <a:solidFill>
                  <a:srgbClr val="36544F"/>
                </a:solidFill>
              </a:rPr>
              <a:t>Contexte</a:t>
            </a:r>
            <a:r>
              <a:rPr lang="de-DE" b="0" dirty="0">
                <a:solidFill>
                  <a:srgbClr val="36544F"/>
                </a:solidFill>
              </a:rPr>
              <a:t> sind möglich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41F053C-1467-3941-8CA8-1974A19D9CD0}"/>
              </a:ext>
            </a:extLst>
          </p:cNvPr>
          <p:cNvSpPr/>
          <p:nvPr/>
        </p:nvSpPr>
        <p:spPr>
          <a:xfrm>
            <a:off x="5653349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0733FEE-8B7F-5B46-ADD4-FAFFC52D2EDB}"/>
              </a:ext>
            </a:extLst>
          </p:cNvPr>
          <p:cNvSpPr/>
          <p:nvPr/>
        </p:nvSpPr>
        <p:spPr>
          <a:xfrm>
            <a:off x="5653348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BAC7EC-C7B3-3B4B-9749-D80CAE5B95F8}"/>
              </a:ext>
            </a:extLst>
          </p:cNvPr>
          <p:cNvSpPr/>
          <p:nvPr/>
        </p:nvSpPr>
        <p:spPr>
          <a:xfrm>
            <a:off x="5653347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4EC8A4C9-B58B-DF4D-91A9-D30C450FD12A}"/>
              </a:ext>
            </a:extLst>
          </p:cNvPr>
          <p:cNvSpPr/>
          <p:nvPr/>
        </p:nvSpPr>
        <p:spPr>
          <a:xfrm>
            <a:off x="5653346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8BC8D7B-FD7E-674B-B252-0AB68FDF913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flipH="1">
            <a:off x="6903810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68813C56-5238-D94A-BE0B-12B534EBCD71}"/>
              </a:ext>
            </a:extLst>
          </p:cNvPr>
          <p:cNvCxnSpPr/>
          <p:nvPr/>
        </p:nvCxnSpPr>
        <p:spPr>
          <a:xfrm flipH="1">
            <a:off x="6903807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1802482-2B0B-CA41-A4D3-EEFE6AB3F9EB}"/>
              </a:ext>
            </a:extLst>
          </p:cNvPr>
          <p:cNvCxnSpPr/>
          <p:nvPr/>
        </p:nvCxnSpPr>
        <p:spPr>
          <a:xfrm flipH="1">
            <a:off x="6903806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bgerundetes Rechteck 24">
            <a:extLst>
              <a:ext uri="{FF2B5EF4-FFF2-40B4-BE49-F238E27FC236}">
                <a16:creationId xmlns:a16="http://schemas.microsoft.com/office/drawing/2014/main" id="{45897CF5-73F4-9842-B1E0-F639591666CA}"/>
              </a:ext>
            </a:extLst>
          </p:cNvPr>
          <p:cNvSpPr/>
          <p:nvPr/>
        </p:nvSpPr>
        <p:spPr>
          <a:xfrm>
            <a:off x="7892074" y="1923267"/>
            <a:ext cx="1069825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provider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6C2F421C-7813-CF4D-9030-71731BF6A4EB}"/>
              </a:ext>
            </a:extLst>
          </p:cNvPr>
          <p:cNvSpPr/>
          <p:nvPr/>
        </p:nvSpPr>
        <p:spPr>
          <a:xfrm>
            <a:off x="8037565" y="5205720"/>
            <a:ext cx="890969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consumer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BC63BD1-917C-6F42-9CEA-7D47C21F5EEE}"/>
              </a:ext>
            </a:extLst>
          </p:cNvPr>
          <p:cNvSpPr/>
          <p:nvPr/>
        </p:nvSpPr>
        <p:spPr>
          <a:xfrm>
            <a:off x="5563216" y="6007372"/>
            <a:ext cx="339868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und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 werden mit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b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bereitgestellt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6EB4F44-E35F-7544-909D-AD272454199C}"/>
              </a:ext>
            </a:extLst>
          </p:cNvPr>
          <p:cNvCxnSpPr>
            <a:cxnSpLocks/>
          </p:cNvCxnSpPr>
          <p:nvPr/>
        </p:nvCxnSpPr>
        <p:spPr>
          <a:xfrm flipH="1">
            <a:off x="8878682" y="2115769"/>
            <a:ext cx="1" cy="3089951"/>
          </a:xfrm>
          <a:prstGeom prst="straightConnector1">
            <a:avLst/>
          </a:prstGeom>
          <a:ln w="28575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 30">
            <a:extLst>
              <a:ext uri="{FF2B5EF4-FFF2-40B4-BE49-F238E27FC236}">
                <a16:creationId xmlns:a16="http://schemas.microsoft.com/office/drawing/2014/main" id="{CDAA005C-50EC-864F-B3AF-8E0C072B564E}"/>
              </a:ext>
            </a:extLst>
          </p:cNvPr>
          <p:cNvSpPr/>
          <p:nvPr/>
        </p:nvSpPr>
        <p:spPr>
          <a:xfrm>
            <a:off x="3485857" y="4828598"/>
            <a:ext cx="29383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Input-Feld,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0"/>
              </a:rPr>
              <a:t>das Wert aus Formular benötigt</a:t>
            </a:r>
          </a:p>
        </p:txBody>
      </p: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62019316-1313-E64B-81EB-1CA617A72C88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763069" y="5351818"/>
            <a:ext cx="890277" cy="216938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hteck 32">
            <a:extLst>
              <a:ext uri="{FF2B5EF4-FFF2-40B4-BE49-F238E27FC236}">
                <a16:creationId xmlns:a16="http://schemas.microsoft.com/office/drawing/2014/main" id="{5A971953-EFC8-2740-AC4E-49423AC7CDD5}"/>
              </a:ext>
            </a:extLst>
          </p:cNvPr>
          <p:cNvSpPr/>
          <p:nvPr/>
        </p:nvSpPr>
        <p:spPr>
          <a:xfrm>
            <a:off x="2683982" y="3982883"/>
            <a:ext cx="2938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</a:t>
            </a:r>
            <a:r>
              <a:rPr lang="de-DE" b="1" dirty="0">
                <a:solidFill>
                  <a:srgbClr val="FB8E20"/>
                </a:solidFill>
                <a:latin typeface="Source Sans Pro" panose="020B0503030403020204" pitchFamily="34" charset="0"/>
              </a:rPr>
              <a:t>Formular</a:t>
            </a:r>
          </a:p>
        </p:txBody>
      </p: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752BBB11-6389-1C4F-801C-2474F0CFEC9B}"/>
              </a:ext>
            </a:extLst>
          </p:cNvPr>
          <p:cNvCxnSpPr>
            <a:cxnSpLocks/>
            <a:endCxn id="19" idx="1"/>
          </p:cNvCxnSpPr>
          <p:nvPr/>
        </p:nvCxnSpPr>
        <p:spPr>
          <a:xfrm>
            <a:off x="4829230" y="4309360"/>
            <a:ext cx="824117" cy="171948"/>
          </a:xfrm>
          <a:prstGeom prst="straightConnector1">
            <a:avLst/>
          </a:prstGeom>
          <a:ln w="12700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Abgerundetes Rechteck 34">
            <a:extLst>
              <a:ext uri="{FF2B5EF4-FFF2-40B4-BE49-F238E27FC236}">
                <a16:creationId xmlns:a16="http://schemas.microsoft.com/office/drawing/2014/main" id="{91E1104D-FE97-1744-A5CC-D705450DAA08}"/>
              </a:ext>
            </a:extLst>
          </p:cNvPr>
          <p:cNvSpPr/>
          <p:nvPr/>
        </p:nvSpPr>
        <p:spPr>
          <a:xfrm>
            <a:off x="7895576" y="4116974"/>
            <a:ext cx="921056" cy="192386"/>
          </a:xfrm>
          <a:prstGeom prst="roundRect">
            <a:avLst/>
          </a:prstGeom>
          <a:solidFill>
            <a:srgbClr val="FB8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provider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36" name="Gerade Verbindung mit Pfeil 35">
            <a:extLst>
              <a:ext uri="{FF2B5EF4-FFF2-40B4-BE49-F238E27FC236}">
                <a16:creationId xmlns:a16="http://schemas.microsoft.com/office/drawing/2014/main" id="{60535F52-C82B-A74D-BAC8-934CC2259158}"/>
              </a:ext>
            </a:extLst>
          </p:cNvPr>
          <p:cNvCxnSpPr>
            <a:cxnSpLocks/>
          </p:cNvCxnSpPr>
          <p:nvPr/>
        </p:nvCxnSpPr>
        <p:spPr>
          <a:xfrm>
            <a:off x="8355093" y="4309360"/>
            <a:ext cx="0" cy="896360"/>
          </a:xfrm>
          <a:prstGeom prst="straightConnector1">
            <a:avLst/>
          </a:prstGeom>
          <a:ln w="28575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4420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FC2383B-297A-D24B-A872-3ED06266F4FD}"/>
              </a:ext>
            </a:extLst>
          </p:cNvPr>
          <p:cNvSpPr/>
          <p:nvPr/>
        </p:nvSpPr>
        <p:spPr>
          <a:xfrm>
            <a:off x="6206819" y="2706281"/>
            <a:ext cx="293834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Hält Zustand aller Felder, </a:t>
            </a:r>
          </a:p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Validierungen, Feedback, etc.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C08C188-6B8E-7A4F-BA60-32911A40DDD6}"/>
              </a:ext>
            </a:extLst>
          </p:cNvPr>
          <p:cNvCxnSpPr>
            <a:cxnSpLocks/>
          </p:cNvCxnSpPr>
          <p:nvPr/>
        </p:nvCxnSpPr>
        <p:spPr>
          <a:xfrm flipH="1">
            <a:off x="2695492" y="3029447"/>
            <a:ext cx="3419061" cy="34389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7089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SubmitButton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onSubmit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form.user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form.password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SubmitButton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FC2383B-297A-D24B-A872-3ED06266F4FD}"/>
              </a:ext>
            </a:extLst>
          </p:cNvPr>
          <p:cNvSpPr/>
          <p:nvPr/>
        </p:nvSpPr>
        <p:spPr>
          <a:xfrm>
            <a:off x="6206819" y="2706281"/>
            <a:ext cx="2938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Minimales API für die Elemente in der Form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C08C188-6B8E-7A4F-BA60-32911A40DDD6}"/>
              </a:ext>
            </a:extLst>
          </p:cNvPr>
          <p:cNvCxnSpPr>
            <a:cxnSpLocks/>
          </p:cNvCxnSpPr>
          <p:nvPr/>
        </p:nvCxnSpPr>
        <p:spPr>
          <a:xfrm flipH="1">
            <a:off x="4517410" y="3029803"/>
            <a:ext cx="1749544" cy="60050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95ACD43C-0BA7-D949-A981-83205ABA4B27}"/>
              </a:ext>
            </a:extLst>
          </p:cNvPr>
          <p:cNvCxnSpPr>
            <a:cxnSpLocks/>
          </p:cNvCxnSpPr>
          <p:nvPr/>
        </p:nvCxnSpPr>
        <p:spPr>
          <a:xfrm flipH="1">
            <a:off x="5595582" y="3029803"/>
            <a:ext cx="671372" cy="176056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82841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4953000" y="3665747"/>
            <a:ext cx="443749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für jedes Feld ein Eintrag im Objekt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 jedem Eintrag gehört Wert, Status, ...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username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 },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password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V="1">
            <a:off x="7744570" y="2767054"/>
            <a:ext cx="0" cy="102571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1245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Die Form-Komponente ist ein</a:t>
            </a:r>
            <a:r>
              <a:rPr lang="de-DE" b="0" dirty="0">
                <a:solidFill>
                  <a:srgbClr val="9E60B8"/>
                </a:solidFill>
              </a:rPr>
              <a:t> </a:t>
            </a:r>
            <a:r>
              <a:rPr lang="de-DE" b="0" dirty="0" err="1">
                <a:solidFill>
                  <a:srgbClr val="9E60B8"/>
                </a:solidFill>
              </a:rPr>
              <a:t>Context</a:t>
            </a:r>
            <a:r>
              <a:rPr lang="de-DE" b="0" dirty="0">
                <a:solidFill>
                  <a:srgbClr val="9E60B8"/>
                </a:solidFill>
              </a:rPr>
              <a:t>-Provider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203200" y="2136338"/>
            <a:ext cx="95209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B0443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={ ... };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E8608D4-FB31-7946-8A27-A436E6BA9ECB}"/>
              </a:ext>
            </a:extLst>
          </p:cNvPr>
          <p:cNvSpPr/>
          <p:nvPr/>
        </p:nvSpPr>
        <p:spPr>
          <a:xfrm>
            <a:off x="3295945" y="4464117"/>
            <a:ext cx="393736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 Objekt mit einem Eintrag pro Form-Feld, das den aktuellen Wert enthält,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-Funktion, ...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28503B2C-201B-2748-A491-F25A8C820FDB}"/>
              </a:ext>
            </a:extLst>
          </p:cNvPr>
          <p:cNvCxnSpPr>
            <a:cxnSpLocks/>
          </p:cNvCxnSpPr>
          <p:nvPr/>
        </p:nvCxnSpPr>
        <p:spPr>
          <a:xfrm flipH="1" flipV="1">
            <a:off x="3650327" y="3941233"/>
            <a:ext cx="368939" cy="46017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7954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&lt;div&gt;{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validationMessage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}&lt;/div&gt;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&lt;/div&gt;;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168664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Consumer... und noch einer!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7E55CED-BC8B-464B-8EF1-6274D313C791}"/>
              </a:ext>
            </a:extLst>
          </p:cNvPr>
          <p:cNvSpPr txBox="1"/>
          <p:nvPr/>
        </p:nvSpPr>
        <p:spPr>
          <a:xfrm>
            <a:off x="203200" y="3810463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6604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Custom Hooks</a:t>
            </a:r>
            <a:endParaRPr lang="de-DE" sz="1800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A942B6B-9145-9240-AA84-2F60EAD7F445}"/>
              </a:ext>
            </a:extLst>
          </p:cNvPr>
          <p:cNvSpPr/>
          <p:nvPr/>
        </p:nvSpPr>
        <p:spPr>
          <a:xfrm>
            <a:off x="5959536" y="3680600"/>
            <a:ext cx="264207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11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reactjs.org</a:t>
            </a:r>
            <a:r>
              <a:rPr lang="de-DE" sz="11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1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docs</a:t>
            </a:r>
            <a:r>
              <a:rPr lang="de-DE" sz="11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11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hooks-intro.html</a:t>
            </a:r>
            <a:endParaRPr lang="de-DE" sz="11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86E797F-A3A7-5749-B560-643019E14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335" y="2549739"/>
            <a:ext cx="7085330" cy="1140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3862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Consumer... und noch eine eigene Komponente!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7E55CED-BC8B-464B-8EF1-6274D313C791}"/>
              </a:ext>
            </a:extLst>
          </p:cNvPr>
          <p:cNvSpPr txBox="1"/>
          <p:nvPr/>
        </p:nvSpPr>
        <p:spPr>
          <a:xfrm>
            <a:off x="203200" y="3810463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795E525-3EB8-A248-8B90-2B477AE218CC}"/>
              </a:ext>
            </a:extLst>
          </p:cNvPr>
          <p:cNvSpPr txBox="1"/>
          <p:nvPr/>
        </p:nvSpPr>
        <p:spPr>
          <a:xfrm>
            <a:off x="203200" y="5304967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MeineFormKomponente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098251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Ein Consumer... und noch eine eigene Komponente!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7E55CED-BC8B-464B-8EF1-6274D313C791}"/>
              </a:ext>
            </a:extLst>
          </p:cNvPr>
          <p:cNvSpPr txBox="1"/>
          <p:nvPr/>
        </p:nvSpPr>
        <p:spPr>
          <a:xfrm>
            <a:off x="203200" y="3810463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795E525-3EB8-A248-8B90-2B477AE218CC}"/>
              </a:ext>
            </a:extLst>
          </p:cNvPr>
          <p:cNvSpPr txBox="1"/>
          <p:nvPr/>
        </p:nvSpPr>
        <p:spPr>
          <a:xfrm>
            <a:off x="203200" y="5304967"/>
            <a:ext cx="95209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MeineFormKomponente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A4532421-72A2-FB43-AE24-1058B255160A}"/>
              </a:ext>
            </a:extLst>
          </p:cNvPr>
          <p:cNvSpPr/>
          <p:nvPr/>
        </p:nvSpPr>
        <p:spPr>
          <a:xfrm>
            <a:off x="6577732" y="3310892"/>
            <a:ext cx="331410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👉Redundanter Code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 Implementierungsdetail (</a:t>
            </a:r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 Zugriff nur auf ein Feld</a:t>
            </a:r>
          </a:p>
          <a:p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🤔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97D0B595-6341-0448-94EB-44C19133CBDD}"/>
              </a:ext>
            </a:extLst>
          </p:cNvPr>
          <p:cNvCxnSpPr>
            <a:cxnSpLocks/>
          </p:cNvCxnSpPr>
          <p:nvPr/>
        </p:nvCxnSpPr>
        <p:spPr>
          <a:xfrm flipH="1" flipV="1">
            <a:off x="5777253" y="2744300"/>
            <a:ext cx="800479" cy="992476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67558CD-301C-2741-B2D3-7846709A362A}"/>
              </a:ext>
            </a:extLst>
          </p:cNvPr>
          <p:cNvCxnSpPr>
            <a:cxnSpLocks/>
          </p:cNvCxnSpPr>
          <p:nvPr/>
        </p:nvCxnSpPr>
        <p:spPr>
          <a:xfrm flipH="1">
            <a:off x="5390866" y="3736776"/>
            <a:ext cx="1186866" cy="198535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B9DDEBC6-020D-F84E-9806-4C551837A6B4}"/>
              </a:ext>
            </a:extLst>
          </p:cNvPr>
          <p:cNvCxnSpPr>
            <a:cxnSpLocks/>
          </p:cNvCxnSpPr>
          <p:nvPr/>
        </p:nvCxnSpPr>
        <p:spPr>
          <a:xfrm flipH="1">
            <a:off x="5777252" y="3736776"/>
            <a:ext cx="800480" cy="60796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09769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52224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Form-Komponente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B0443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559828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validationMessage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F464CC-FBAF-C249-A8E4-11CC52B5AF21}"/>
              </a:ext>
            </a:extLst>
          </p:cNvPr>
          <p:cNvSpPr txBox="1"/>
          <p:nvPr/>
        </p:nvSpPr>
        <p:spPr>
          <a:xfrm>
            <a:off x="203200" y="4737097"/>
            <a:ext cx="952092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MeineKomponente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validationMessage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4ED45F2-1B1F-CD43-B197-0E8C01AF5002}"/>
              </a:ext>
            </a:extLst>
          </p:cNvPr>
          <p:cNvSpPr/>
          <p:nvPr/>
        </p:nvSpPr>
        <p:spPr>
          <a:xfrm>
            <a:off x="7112879" y="4872882"/>
            <a:ext cx="331410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 Versteckt den Kontext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👉 "fachliche" API</a:t>
            </a:r>
          </a:p>
          <a:p>
            <a:endParaRPr lang="de-DE" sz="16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🤓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FD20ED85-A8E2-AB4D-A0B3-240D390F7730}"/>
              </a:ext>
            </a:extLst>
          </p:cNvPr>
          <p:cNvCxnSpPr>
            <a:cxnSpLocks/>
          </p:cNvCxnSpPr>
          <p:nvPr/>
        </p:nvCxnSpPr>
        <p:spPr>
          <a:xfrm flipH="1" flipV="1">
            <a:off x="6980831" y="4155743"/>
            <a:ext cx="66023" cy="103723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44471998-843C-6C42-90E6-0EF2BAF86789}"/>
              </a:ext>
            </a:extLst>
          </p:cNvPr>
          <p:cNvCxnSpPr>
            <a:cxnSpLocks/>
          </p:cNvCxnSpPr>
          <p:nvPr/>
        </p:nvCxnSpPr>
        <p:spPr>
          <a:xfrm flipH="1">
            <a:off x="6462216" y="5192973"/>
            <a:ext cx="584638" cy="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8629DCCF-C063-3C40-BEB6-B760776A8582}"/>
              </a:ext>
            </a:extLst>
          </p:cNvPr>
          <p:cNvCxnSpPr>
            <a:cxnSpLocks/>
          </p:cNvCxnSpPr>
          <p:nvPr/>
        </p:nvCxnSpPr>
        <p:spPr>
          <a:xfrm flipH="1">
            <a:off x="5759357" y="5192973"/>
            <a:ext cx="1287497" cy="99296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10667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Jetzt wirklich global!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32495" y="3797848"/>
            <a:ext cx="4641014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Daten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0" y="2697469"/>
            <a:ext cx="9905999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Globale</a:t>
            </a:r>
            <a:endParaRPr lang="de-DE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930652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–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Light?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einen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5938361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–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Light?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Angemeldeter Benutzer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u,p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"LOGIN", ...}) },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"LOGOUT", ...})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638065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 err="1"/>
              <a:t>useReducer</a:t>
            </a:r>
            <a:r>
              <a:rPr lang="de-DE" sz="2000" dirty="0"/>
              <a:t> &amp; </a:t>
            </a:r>
            <a:r>
              <a:rPr lang="de-DE" sz="2000" dirty="0" err="1"/>
              <a:t>useContext</a:t>
            </a:r>
            <a:r>
              <a:rPr lang="de-DE" sz="2000" dirty="0"/>
              <a:t> </a:t>
            </a:r>
            <a:r>
              <a:rPr lang="de-DE" sz="2000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Globaler Zustand (kann ganz oben in der Hierarchie eingefügt werden)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Strukturierung nach Geschmack möglich (Zustand pro Anwendungsteil möglich)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Geschäftslogik jetzt aus den Komponenten raus (dank </a:t>
            </a:r>
            <a:r>
              <a:rPr lang="de-DE" sz="2000" b="0" dirty="0" err="1">
                <a:solidFill>
                  <a:srgbClr val="36544F"/>
                </a:solidFill>
              </a:rPr>
              <a:t>reducer</a:t>
            </a:r>
            <a:r>
              <a:rPr lang="de-DE" sz="2000" b="0" dirty="0">
                <a:solidFill>
                  <a:srgbClr val="36544F"/>
                </a:solidFill>
              </a:rPr>
              <a:t>-Funktion)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Technik ist Transparent für Consumer (kein </a:t>
            </a:r>
            <a:r>
              <a:rPr lang="de-DE" sz="2000" b="0" dirty="0" err="1">
                <a:solidFill>
                  <a:srgbClr val="36544F"/>
                </a:solidFill>
              </a:rPr>
              <a:t>dispatch</a:t>
            </a:r>
            <a:r>
              <a:rPr lang="de-DE" sz="2000" b="0" dirty="0">
                <a:solidFill>
                  <a:srgbClr val="36544F"/>
                </a:solidFill>
              </a:rPr>
              <a:t>-Aufruf...)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1520336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Performance bei häufigen Änderungen?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</a:t>
            </a:r>
            <a:r>
              <a:rPr lang="de-DE" sz="2000" b="0" dirty="0" err="1">
                <a:solidFill>
                  <a:srgbClr val="36544F"/>
                </a:solidFill>
              </a:rPr>
              <a:t>Redux</a:t>
            </a:r>
            <a:r>
              <a:rPr lang="de-DE" sz="2000" b="0" dirty="0">
                <a:solidFill>
                  <a:srgbClr val="36544F"/>
                </a:solidFill>
              </a:rPr>
              <a:t> erlaubt feingranulare Auswahl, wann gerendert werden soll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Actions, die von mehreren </a:t>
            </a:r>
            <a:r>
              <a:rPr lang="de-DE" sz="2000" b="0" dirty="0" err="1">
                <a:solidFill>
                  <a:srgbClr val="36544F"/>
                </a:solidFill>
              </a:rPr>
              <a:t>Reducern</a:t>
            </a:r>
            <a:r>
              <a:rPr lang="de-DE" sz="2000" b="0" dirty="0">
                <a:solidFill>
                  <a:srgbClr val="36544F"/>
                </a:solidFill>
              </a:rPr>
              <a:t> verarbeitet werden sollen?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</a:t>
            </a:r>
            <a:r>
              <a:rPr lang="de-DE" sz="2000" b="0" dirty="0" err="1">
                <a:solidFill>
                  <a:srgbClr val="36544F"/>
                </a:solidFill>
              </a:rPr>
              <a:t>Tooling</a:t>
            </a:r>
            <a:r>
              <a:rPr lang="de-DE" sz="2000" b="0" dirty="0">
                <a:solidFill>
                  <a:srgbClr val="36544F"/>
                </a:solidFill>
              </a:rPr>
              <a:t> (Visualisierung der Änderungen am globalen Zustand, TT Debugging)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👎 Middlewares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? 😇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52874288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r>
              <a:rPr lang="de-DE" dirty="0"/>
              <a:t> mit Hooks API ("modern")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Keine </a:t>
            </a:r>
            <a:r>
              <a:rPr lang="de-DE" b="0" dirty="0" err="1">
                <a:solidFill>
                  <a:srgbClr val="36544F"/>
                </a:solidFill>
              </a:rPr>
              <a:t>connect</a:t>
            </a:r>
            <a:r>
              <a:rPr lang="de-DE" b="0" dirty="0">
                <a:solidFill>
                  <a:srgbClr val="36544F"/>
                </a:solidFill>
              </a:rPr>
              <a:t>-HOC mehr!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985963C-D77A-C342-B96F-DC45360EDE4D}"/>
              </a:ext>
            </a:extLst>
          </p:cNvPr>
          <p:cNvSpPr/>
          <p:nvPr/>
        </p:nvSpPr>
        <p:spPr>
          <a:xfrm>
            <a:off x="6127356" y="1673161"/>
            <a:ext cx="33141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Bessere Metapher: "auswählen" statt "</a:t>
            </a:r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mapStateToProps</a:t>
            </a: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"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233C60C4-CE02-A544-A66F-878FC7228CEF}"/>
              </a:ext>
            </a:extLst>
          </p:cNvPr>
          <p:cNvCxnSpPr>
            <a:cxnSpLocks/>
          </p:cNvCxnSpPr>
          <p:nvPr/>
        </p:nvCxnSpPr>
        <p:spPr>
          <a:xfrm flipH="1">
            <a:off x="4490113" y="2099045"/>
            <a:ext cx="1637245" cy="930758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4283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Name, Signatur und Rückgabe eines Hooks kann frei gewählt werden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6047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Hooks API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useIsLoggedIn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!== 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688A118-A7B7-2141-9F22-6CD76214E504}"/>
              </a:ext>
            </a:extLst>
          </p:cNvPr>
          <p:cNvSpPr/>
          <p:nvPr/>
        </p:nvSpPr>
        <p:spPr>
          <a:xfrm>
            <a:off x="4719211" y="5483755"/>
            <a:ext cx="3314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Abgeleitete Daten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413A6C21-E918-F843-BC0F-117E82F49D15}"/>
              </a:ext>
            </a:extLst>
          </p:cNvPr>
          <p:cNvCxnSpPr>
            <a:cxnSpLocks/>
          </p:cNvCxnSpPr>
          <p:nvPr/>
        </p:nvCxnSpPr>
        <p:spPr>
          <a:xfrm flipV="1">
            <a:off x="5579021" y="4476466"/>
            <a:ext cx="1026495" cy="100728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5474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123499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D0028C-49E9-A642-BCE8-249B66EBF86C}"/>
              </a:ext>
            </a:extLst>
          </p:cNvPr>
          <p:cNvSpPr/>
          <p:nvPr/>
        </p:nvSpPr>
        <p:spPr>
          <a:xfrm>
            <a:off x="6261409" y="2163214"/>
            <a:ext cx="33141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Rendert nur neu, wenn sich der Username im globalen State verändert hat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EEAB901-CDC7-3447-8789-A969070BC7C4}"/>
              </a:ext>
            </a:extLst>
          </p:cNvPr>
          <p:cNvCxnSpPr>
            <a:cxnSpLocks/>
          </p:cNvCxnSpPr>
          <p:nvPr/>
        </p:nvCxnSpPr>
        <p:spPr>
          <a:xfrm flipH="1" flipV="1">
            <a:off x="5042848" y="2088107"/>
            <a:ext cx="1218562" cy="34537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DDE31F3C-80BD-9144-B38A-114A78BF0A8C}"/>
              </a:ext>
            </a:extLst>
          </p:cNvPr>
          <p:cNvSpPr txBox="1"/>
          <p:nvPr/>
        </p:nvSpPr>
        <p:spPr>
          <a:xfrm>
            <a:off x="330482" y="3728811"/>
            <a:ext cx="9135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3404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1234997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D0028C-49E9-A642-BCE8-249B66EBF86C}"/>
              </a:ext>
            </a:extLst>
          </p:cNvPr>
          <p:cNvSpPr/>
          <p:nvPr/>
        </p:nvSpPr>
        <p:spPr>
          <a:xfrm>
            <a:off x="6179523" y="3173989"/>
            <a:ext cx="3314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Rendert nur neu, wenn anderer Wert zurückgegeben wird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EEAB901-CDC7-3447-8789-A969070BC7C4}"/>
              </a:ext>
            </a:extLst>
          </p:cNvPr>
          <p:cNvCxnSpPr>
            <a:cxnSpLocks/>
          </p:cNvCxnSpPr>
          <p:nvPr/>
        </p:nvCxnSpPr>
        <p:spPr>
          <a:xfrm flipH="1">
            <a:off x="4415051" y="3635654"/>
            <a:ext cx="1764473" cy="67060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DDE31F3C-80BD-9144-B38A-114A78BF0A8C}"/>
              </a:ext>
            </a:extLst>
          </p:cNvPr>
          <p:cNvSpPr txBox="1"/>
          <p:nvPr/>
        </p:nvSpPr>
        <p:spPr>
          <a:xfrm>
            <a:off x="330482" y="3728811"/>
            <a:ext cx="91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isLoggedIn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useIsLoggedIn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isLoggedIn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?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   :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1801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r>
              <a:rPr lang="de-DE" b="0" i="1" dirty="0">
                <a:solidFill>
                  <a:srgbClr val="36544F"/>
                </a:solidFill>
              </a:rPr>
              <a:t>The </a:t>
            </a:r>
            <a:r>
              <a:rPr lang="de-DE" b="0" i="1" dirty="0" err="1">
                <a:solidFill>
                  <a:srgbClr val="36544F"/>
                </a:solidFill>
              </a:rPr>
              <a:t>official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opinionated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batteries-included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toolset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for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efficient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Redux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development</a:t>
            </a:r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i="1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Vereinfachter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und Actions-Code</a:t>
            </a:r>
          </a:p>
          <a:p>
            <a:r>
              <a:rPr lang="de-DE" b="0" dirty="0">
                <a:solidFill>
                  <a:srgbClr val="36544F"/>
                </a:solidFill>
              </a:rPr>
              <a:t>Spart viel </a:t>
            </a:r>
            <a:r>
              <a:rPr lang="de-DE" b="0" dirty="0" err="1">
                <a:solidFill>
                  <a:srgbClr val="36544F"/>
                </a:solidFill>
              </a:rPr>
              <a:t>Boilerplate</a:t>
            </a:r>
            <a:r>
              <a:rPr lang="de-DE" b="0" dirty="0">
                <a:solidFill>
                  <a:srgbClr val="36544F"/>
                </a:solidFill>
              </a:rPr>
              <a:t>-Code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Out-</a:t>
            </a:r>
            <a:r>
              <a:rPr lang="de-DE" b="0" dirty="0" err="1">
                <a:solidFill>
                  <a:srgbClr val="36544F"/>
                </a:solidFill>
              </a:rPr>
              <a:t>of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b="0" dirty="0" err="1">
                <a:solidFill>
                  <a:srgbClr val="36544F"/>
                </a:solidFill>
              </a:rPr>
              <a:t>the</a:t>
            </a:r>
            <a:r>
              <a:rPr lang="de-DE" b="0" dirty="0">
                <a:solidFill>
                  <a:srgbClr val="36544F"/>
                </a:solidFill>
              </a:rPr>
              <a:t>-box:</a:t>
            </a:r>
          </a:p>
          <a:p>
            <a:pPr lvl="1"/>
            <a:r>
              <a:rPr lang="de-DE" dirty="0"/>
              <a:t>Wahnwitzig guter </a:t>
            </a:r>
            <a:r>
              <a:rPr lang="de-DE" dirty="0" err="1"/>
              <a:t>TypeScript</a:t>
            </a:r>
            <a:r>
              <a:rPr lang="de-DE" dirty="0"/>
              <a:t>-Support</a:t>
            </a:r>
          </a:p>
          <a:p>
            <a:pPr lvl="1"/>
            <a:r>
              <a:rPr lang="de-DE" dirty="0" err="1"/>
              <a:t>Thunk</a:t>
            </a:r>
            <a:r>
              <a:rPr lang="de-DE" dirty="0"/>
              <a:t> Actions, Immer, Re-</a:t>
            </a:r>
            <a:r>
              <a:rPr lang="de-DE" dirty="0" err="1"/>
              <a:t>select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6901621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Rendern unterbrechen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1314827" y="3797848"/>
            <a:ext cx="727635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2560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(=&gt; Code nachladen)</a:t>
            </a: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Künftig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(z.Zt. experimentell)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591654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7DC053-8C22-2F4B-BEFC-1535597EA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Demo: </a:t>
            </a:r>
            <a:r>
              <a:rPr lang="de-DE" dirty="0" err="1"/>
              <a:t>Lazy</a:t>
            </a:r>
            <a:r>
              <a:rPr lang="de-DE" dirty="0"/>
              <a:t> und </a:t>
            </a:r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CD2C7BB-9D95-824F-A4F9-3E3512DF9D2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Mit </a:t>
            </a:r>
            <a:r>
              <a:rPr lang="de-DE" dirty="0" err="1"/>
              <a:t>dynamic</a:t>
            </a:r>
            <a:r>
              <a:rPr lang="de-DE" dirty="0"/>
              <a:t> Imports wird Code erst bei Bedarf geladen</a:t>
            </a:r>
            <a:br>
              <a:rPr lang="de-DE" dirty="0"/>
            </a:br>
            <a:endParaRPr lang="de-DE" b="0" dirty="0">
              <a:solidFill>
                <a:srgbClr val="1778B8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461387E-359F-BC43-8A66-674594BB7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040" y="1867545"/>
            <a:ext cx="5597920" cy="436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1974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React.lazy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Code </a:t>
            </a:r>
            <a:r>
              <a:rPr lang="de-DE" b="0" dirty="0" err="1">
                <a:solidFill>
                  <a:srgbClr val="36544F"/>
                </a:solidFill>
              </a:rPr>
              <a:t>splitting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C192C82-4544-C949-A990-943BD68ECE67}"/>
              </a:ext>
            </a:extLst>
          </p:cNvPr>
          <p:cNvSpPr txBox="1"/>
          <p:nvPr/>
        </p:nvSpPr>
        <p:spPr>
          <a:xfrm>
            <a:off x="566782" y="1830807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lazy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&lt;Route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&lt;/Route&gt;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...weitere Seiten...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4544EF8-8C26-1F49-AA56-FCA4B6CD86A5}"/>
              </a:ext>
            </a:extLst>
          </p:cNvPr>
          <p:cNvSpPr/>
          <p:nvPr/>
        </p:nvSpPr>
        <p:spPr>
          <a:xfrm>
            <a:off x="6416195" y="2497309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 Dynamic Import</a:t>
            </a:r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0C30B987-8F38-4140-A5FC-A1099716AC66}"/>
              </a:ext>
            </a:extLst>
          </p:cNvPr>
          <p:cNvGrpSpPr/>
          <p:nvPr/>
        </p:nvGrpSpPr>
        <p:grpSpPr>
          <a:xfrm>
            <a:off x="5388529" y="2255194"/>
            <a:ext cx="3730212" cy="206608"/>
            <a:chOff x="5388529" y="3448563"/>
            <a:chExt cx="3730212" cy="206608"/>
          </a:xfrm>
        </p:grpSpPr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18130B83-1945-9B44-9D34-1005846C0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18741" y="3448563"/>
              <a:ext cx="0" cy="206607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739A2AC0-D123-AF42-99D0-8AB382DA0F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3232" y="3448564"/>
              <a:ext cx="0" cy="206606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09ECF7E9-FA83-274F-9F74-78478E3D37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88529" y="3655171"/>
              <a:ext cx="3730212" cy="0"/>
            </a:xfrm>
            <a:prstGeom prst="line">
              <a:avLst/>
            </a:prstGeom>
            <a:ln>
              <a:solidFill>
                <a:srgbClr val="025249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0332952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2BB561C5-F764-E44C-9741-143487F84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8FEB17B-B1C7-2D4E-A724-ADDF0A307A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React.Suspense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Zeigt "</a:t>
            </a:r>
            <a:r>
              <a:rPr lang="de-DE" b="0" dirty="0" err="1">
                <a:solidFill>
                  <a:srgbClr val="36544F"/>
                </a:solidFill>
              </a:rPr>
              <a:t>Fallback</a:t>
            </a:r>
            <a:r>
              <a:rPr lang="de-DE" b="0" dirty="0">
                <a:solidFill>
                  <a:srgbClr val="36544F"/>
                </a:solidFill>
              </a:rPr>
              <a:t>"-Komponente an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Bis Komponente geladen ist, muss Spinner o.ä. angezeigt werden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0C534A2-ABC1-2B4C-8AED-8FA71DCFDEE6}"/>
              </a:ext>
            </a:extLst>
          </p:cNvPr>
          <p:cNvSpPr txBox="1"/>
          <p:nvPr/>
        </p:nvSpPr>
        <p:spPr>
          <a:xfrm>
            <a:off x="566782" y="2107980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React.lazy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fallback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&lt;Route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&lt;/Route&gt;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// ...weitere Seiten...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&lt;/Switch&gt;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React.Suspense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53937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Custom Hook darf andere Hooks verwenden (z.B. </a:t>
            </a:r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07249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46B6-D914-F145-B9A8-FC64A526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Ziel: Flüssigeres Rendern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F7A6B46-1E94-364F-B729-32897850A6E8}"/>
              </a:ext>
            </a:extLst>
          </p:cNvPr>
          <p:cNvSpPr/>
          <p:nvPr/>
        </p:nvSpPr>
        <p:spPr>
          <a:xfrm>
            <a:off x="29216" y="2898900"/>
            <a:ext cx="9847568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Concurrent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Mode</a:t>
            </a:r>
          </a:p>
          <a:p>
            <a:pPr algn="ctr"/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&amp; </a:t>
            </a:r>
          </a:p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Suspense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54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 </a:t>
            </a:r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Fetching</a:t>
            </a:r>
            <a:endParaRPr lang="de-DE" sz="1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5597212-EEEE-304E-B611-3A166365FE9B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27879621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Oktober 2019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ED18C64-A562-2542-AD26-0C312D0F0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087" y="755374"/>
            <a:ext cx="6893825" cy="3753977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DA8F158D-5FDF-F743-92FB-7B0F750E8277}"/>
              </a:ext>
            </a:extLst>
          </p:cNvPr>
          <p:cNvSpPr txBox="1"/>
          <p:nvPr/>
        </p:nvSpPr>
        <p:spPr>
          <a:xfrm>
            <a:off x="1506087" y="4596067"/>
            <a:ext cx="395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hlinkClick r:id="rId3"/>
              </a:rPr>
              <a:t>https://reactjs.org/concurrent</a:t>
            </a:r>
            <a:endParaRPr lang="de-DE" sz="2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1608825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September 2020 😲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A8F158D-5FDF-F743-92FB-7B0F750E8277}"/>
              </a:ext>
            </a:extLst>
          </p:cNvPr>
          <p:cNvSpPr txBox="1"/>
          <p:nvPr/>
        </p:nvSpPr>
        <p:spPr>
          <a:xfrm>
            <a:off x="1506087" y="4596067"/>
            <a:ext cx="3954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>
                <a:hlinkClick r:id="rId2"/>
              </a:rPr>
              <a:t>https://reactjs.org/concurrent</a:t>
            </a:r>
            <a:endParaRPr lang="de-DE" sz="2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1587D67-1DD4-D348-93AC-93022CDB9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951" y="755375"/>
            <a:ext cx="6921874" cy="332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55582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4996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 1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ist eine "non-</a:t>
            </a:r>
            <a:r>
              <a:rPr lang="de-DE" b="0" dirty="0" err="1">
                <a:solidFill>
                  <a:srgbClr val="36544F"/>
                </a:solidFill>
              </a:rPr>
              <a:t>blocking</a:t>
            </a:r>
            <a:r>
              <a:rPr lang="de-DE" b="0" dirty="0">
                <a:solidFill>
                  <a:srgbClr val="36544F"/>
                </a:solidFill>
              </a:rPr>
              <a:t>" Operation</a:t>
            </a:r>
          </a:p>
          <a:p>
            <a:pPr lvl="1"/>
            <a:r>
              <a:rPr lang="de-DE" dirty="0"/>
              <a:t>Es kann </a:t>
            </a:r>
            <a:r>
              <a:rPr lang="de-DE" b="1" dirty="0">
                <a:latin typeface="Source Sans Pro Semibold" panose="020B0503030403020204" pitchFamily="34" charset="77"/>
              </a:rPr>
              <a:t>immer</a:t>
            </a:r>
            <a:r>
              <a:rPr lang="de-DE" dirty="0"/>
              <a:t> auf User-Interaktionen reagiert werden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Updates können priorisiert werden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958936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 2</a:t>
            </a:r>
          </a:p>
          <a:p>
            <a:pPr>
              <a:lnSpc>
                <a:spcPct val="120000"/>
              </a:lnSpc>
            </a:pPr>
            <a:r>
              <a:rPr lang="de-DE" b="0" dirty="0">
                <a:solidFill>
                  <a:srgbClr val="36544F"/>
                </a:solidFill>
              </a:rPr>
              <a:t>Komponenten können u.a. vor-gerendert werden, ohne sofort sichtbar zu sein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Zum Beispiel beim </a:t>
            </a:r>
            <a:r>
              <a:rPr lang="de-DE" b="1" dirty="0"/>
              <a:t>Laden von Code und Daten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Verhindert überflüssige Warte- und Zwischen-Zustände</a:t>
            </a:r>
          </a:p>
          <a:p>
            <a:pPr lvl="1">
              <a:lnSpc>
                <a:spcPct val="120000"/>
              </a:lnSpc>
            </a:pPr>
            <a:r>
              <a:rPr lang="de-DE" b="0" dirty="0">
                <a:solidFill>
                  <a:srgbClr val="9E60B8"/>
                </a:solidFill>
              </a:rPr>
              <a:t>Komponenten müssen "</a:t>
            </a:r>
            <a:r>
              <a:rPr lang="de-DE" b="0" i="1" dirty="0">
                <a:solidFill>
                  <a:srgbClr val="9E60B8"/>
                </a:solidFill>
              </a:rPr>
              <a:t>etwas</a:t>
            </a:r>
            <a:r>
              <a:rPr lang="de-DE" b="0" dirty="0">
                <a:solidFill>
                  <a:srgbClr val="9E60B8"/>
                </a:solidFill>
              </a:rPr>
              <a:t>" haben, woher sie ihre Daten beziehen (gibt’s aber noch nicht)</a:t>
            </a:r>
          </a:p>
          <a:p>
            <a:pPr lvl="1">
              <a:lnSpc>
                <a:spcPct val="120000"/>
              </a:lnSpc>
            </a:pPr>
            <a:r>
              <a:rPr lang="de-DE" dirty="0"/>
              <a:t>Erst wenn Komponente alle </a:t>
            </a:r>
            <a:r>
              <a:rPr lang="de-DE" dirty="0">
                <a:solidFill>
                  <a:srgbClr val="9E60B8"/>
                </a:solidFill>
              </a:rPr>
              <a:t>gewünschten</a:t>
            </a:r>
            <a:r>
              <a:rPr lang="de-DE" dirty="0"/>
              <a:t> Daten hat, wird sie angezeigt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743188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concurrent</a:t>
            </a:r>
            <a:r>
              <a:rPr lang="de-DE" dirty="0"/>
              <a:t> React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>
                <a:solidFill>
                  <a:srgbClr val="FB8E20"/>
                </a:solidFill>
              </a:rPr>
              <a:t>Concurrent</a:t>
            </a:r>
            <a:r>
              <a:rPr lang="de-DE" dirty="0">
                <a:solidFill>
                  <a:srgbClr val="FB8E20"/>
                </a:solidFill>
              </a:rPr>
              <a:t> Mode</a:t>
            </a:r>
            <a:r>
              <a:rPr lang="de-DE" b="0" dirty="0">
                <a:solidFill>
                  <a:srgbClr val="36544F"/>
                </a:solidFill>
              </a:rPr>
              <a:t>: Aktueller 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Experimentelle Version verfügbar, wird von FB produktiv eingesetzt</a:t>
            </a:r>
          </a:p>
          <a:p>
            <a:r>
              <a:rPr lang="de-DE" b="0" dirty="0">
                <a:solidFill>
                  <a:srgbClr val="36544F"/>
                </a:solidFill>
              </a:rPr>
              <a:t>Hat Veränderungen auf die Anwendungsarchitektur</a:t>
            </a:r>
          </a:p>
          <a:p>
            <a:pPr lvl="1"/>
            <a:r>
              <a:rPr lang="de-DE" dirty="0"/>
              <a:t>Transitionen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Vorladen von Daten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Ökosystem muss darauf vorbereitet sein</a:t>
            </a:r>
          </a:p>
          <a:p>
            <a:pPr lvl="1"/>
            <a:r>
              <a:rPr lang="de-DE" dirty="0"/>
              <a:t>Router, React Query und Relay haben (experimentellen) Support</a:t>
            </a:r>
          </a:p>
          <a:p>
            <a:pPr lvl="1"/>
            <a:r>
              <a:rPr lang="de-DE" b="0" dirty="0">
                <a:solidFill>
                  <a:srgbClr val="9E60B8"/>
                </a:solidFill>
              </a:rPr>
              <a:t>Konzepte/Bibliotheken zum Vorladen von Daten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4572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2BF3362-8E71-4D4A-B629-37FD681CC431}"/>
              </a:ext>
            </a:extLst>
          </p:cNvPr>
          <p:cNvSpPr txBox="1"/>
          <p:nvPr/>
        </p:nvSpPr>
        <p:spPr>
          <a:xfrm>
            <a:off x="8259417" y="0"/>
            <a:ext cx="1646583" cy="369332"/>
          </a:xfrm>
          <a:prstGeom prst="rect">
            <a:avLst/>
          </a:prstGeom>
          <a:solidFill>
            <a:srgbClr val="B04432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dirty="0">
                <a:solidFill>
                  <a:srgbClr val="D4EBE9"/>
                </a:solidFill>
              </a:rPr>
              <a:t>experimentell!</a:t>
            </a:r>
          </a:p>
        </p:txBody>
      </p:sp>
    </p:spTree>
    <p:extLst>
      <p:ext uri="{BB962C8B-B14F-4D97-AF65-F5344CB8AC3E}">
        <p14:creationId xmlns:p14="http://schemas.microsoft.com/office/powerpoint/2010/main" val="70431479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5019976"/>
            <a:ext cx="8261120" cy="1053253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react.schule</a:t>
            </a:r>
            <a:r>
              <a:rPr lang="de-DE" sz="2000" b="1">
                <a:solidFill>
                  <a:srgbClr val="36544F"/>
                </a:solidFill>
              </a:rPr>
              <a:t>/enterjs-2020-react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28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...oder </a:t>
            </a:r>
            <a:r>
              <a:rPr lang="de-DE" b="0" dirty="0" err="1">
                <a:solidFill>
                  <a:srgbClr val="36544F"/>
                </a:solidFill>
              </a:rPr>
              <a:t>useEffect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56929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Verwendung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...aber einfacher zu verwenden...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ChatPage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(!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&lt;Chat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messages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6597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Testen von Hooks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https://</a:t>
            </a:r>
            <a:r>
              <a:rPr lang="de-DE" b="0" dirty="0" err="1">
                <a:solidFill>
                  <a:srgbClr val="36544F"/>
                </a:solidFill>
              </a:rPr>
              <a:t>react-hooks-testing-library.com</a:t>
            </a:r>
            <a:r>
              <a:rPr lang="de-DE" b="0" dirty="0">
                <a:solidFill>
                  <a:srgbClr val="36544F"/>
                </a:solidFill>
              </a:rPr>
              <a:t>/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499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renderHook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'@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testing-library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react-hooks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'../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should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work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async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() =&gt;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result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waitForNextUpdate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b="1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renderHook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</a:t>
            </a:r>
            <a:r>
              <a:rPr lang="de-DE" sz="1600" b="1" dirty="0" err="1">
                <a:solidFill>
                  <a:srgbClr val="1778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("...") 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result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.data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für asynchrone Hooks: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await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waitForNextUpdate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expect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result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.data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toBe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(/* ... */);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131875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4132</Words>
  <Application>Microsoft Macintosh PowerPoint</Application>
  <PresentationFormat>A4-Papier (210 x 297 mm)</PresentationFormat>
  <Paragraphs>949</Paragraphs>
  <Slides>66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66</vt:i4>
      </vt:variant>
    </vt:vector>
  </HeadingPairs>
  <TitlesOfParts>
    <vt:vector size="77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Online | September 2020 | @nilshartmann</vt:lpstr>
      <vt:lpstr>https://nilshartmann.net</vt:lpstr>
      <vt:lpstr>Ziel: (Infrastruktur-)Code wiederverwenden</vt:lpstr>
      <vt:lpstr>Custom Hooks</vt:lpstr>
      <vt:lpstr>Custom Hooks</vt:lpstr>
      <vt:lpstr>Custom Hooks</vt:lpstr>
      <vt:lpstr>Custom Hooks</vt:lpstr>
      <vt:lpstr>Custom Hooks</vt:lpstr>
      <vt:lpstr>Custom Hooks</vt:lpstr>
      <vt:lpstr>Ziel: Zustand konsistent halten</vt:lpstr>
      <vt:lpstr>Komplexer Zustand</vt:lpstr>
      <vt:lpstr>Komplexer Zustand</vt:lpstr>
      <vt:lpstr>Komplexer Zustand</vt:lpstr>
      <vt:lpstr>Komplexer Zustand</vt:lpstr>
      <vt:lpstr>Komplexer Zustand</vt:lpstr>
      <vt:lpstr>Komplexer Zustand</vt:lpstr>
      <vt:lpstr>Komplexer State</vt:lpstr>
      <vt:lpstr>Komplexer State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Arbeiten mit komplexem Zustand</vt:lpstr>
      <vt:lpstr>useReducer Hook</vt:lpstr>
      <vt:lpstr>useReducer Hook</vt:lpstr>
      <vt:lpstr>Ziel: Zusammenspiel von Komponenten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Globale Daten</vt:lpstr>
      <vt:lpstr>Jetzt wirklich global!</vt:lpstr>
      <vt:lpstr>React Context</vt:lpstr>
      <vt:lpstr>React Context</vt:lpstr>
      <vt:lpstr>React Context</vt:lpstr>
      <vt:lpstr>React Context</vt:lpstr>
      <vt:lpstr>Redux Hooks API</vt:lpstr>
      <vt:lpstr>Redux Hooks API</vt:lpstr>
      <vt:lpstr>Redux Hooks API</vt:lpstr>
      <vt:lpstr>Globaler Zustand</vt:lpstr>
      <vt:lpstr>Globaler Zustand</vt:lpstr>
      <vt:lpstr>Ausblick: Redux</vt:lpstr>
      <vt:lpstr>Rendern unterbrechen</vt:lpstr>
      <vt:lpstr>Suspense</vt:lpstr>
      <vt:lpstr>Demo: Lazy und Suspense</vt:lpstr>
      <vt:lpstr>suspense</vt:lpstr>
      <vt:lpstr>suspense</vt:lpstr>
      <vt:lpstr>Ziel: Flüssigeres Rendern</vt:lpstr>
      <vt:lpstr>Oktober 2019</vt:lpstr>
      <vt:lpstr>September 2020 😲</vt:lpstr>
      <vt:lpstr>concurrent React</vt:lpstr>
      <vt:lpstr>concurrent React</vt:lpstr>
      <vt:lpstr>concurrent React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1020</cp:revision>
  <cp:lastPrinted>2019-09-04T14:49:47Z</cp:lastPrinted>
  <dcterms:created xsi:type="dcterms:W3CDTF">2016-03-28T15:59:53Z</dcterms:created>
  <dcterms:modified xsi:type="dcterms:W3CDTF">2020-09-28T22:14:36Z</dcterms:modified>
</cp:coreProperties>
</file>

<file path=docProps/thumbnail.jpeg>
</file>